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77" r:id="rId3"/>
    <p:sldId id="257" r:id="rId4"/>
    <p:sldId id="258" r:id="rId5"/>
    <p:sldId id="292" r:id="rId6"/>
    <p:sldId id="293" r:id="rId7"/>
    <p:sldId id="294" r:id="rId8"/>
    <p:sldId id="295" r:id="rId9"/>
    <p:sldId id="296" r:id="rId10"/>
    <p:sldId id="278" r:id="rId11"/>
    <p:sldId id="297" r:id="rId12"/>
    <p:sldId id="298" r:id="rId13"/>
    <p:sldId id="299" r:id="rId14"/>
    <p:sldId id="279" r:id="rId15"/>
    <p:sldId id="300" r:id="rId16"/>
    <p:sldId id="301" r:id="rId17"/>
    <p:sldId id="302" r:id="rId18"/>
    <p:sldId id="303" r:id="rId19"/>
    <p:sldId id="280" r:id="rId20"/>
    <p:sldId id="304" r:id="rId21"/>
    <p:sldId id="305" r:id="rId22"/>
    <p:sldId id="306" r:id="rId23"/>
    <p:sldId id="307" r:id="rId24"/>
    <p:sldId id="308" r:id="rId25"/>
    <p:sldId id="309" r:id="rId26"/>
    <p:sldId id="312" r:id="rId27"/>
    <p:sldId id="311" r:id="rId28"/>
    <p:sldId id="289" r:id="rId2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 Forsgren" initials="FF" lastIdx="1" clrIdx="0">
    <p:extLst>
      <p:ext uri="{19B8F6BF-5375-455C-9EA6-DF929625EA0E}">
        <p15:presenceInfo xmlns:p15="http://schemas.microsoft.com/office/powerpoint/2012/main" userId="S-1-5-21-3631760289-1819439643-4276177903-14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41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1BA75A-82E9-4AA3-9FA8-932D0008D4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185158-8FC8-4FA3-8467-37F5D9A3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8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BC1469-4CEA-4CFA-BD60-62B27CDD11A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702AAE-8D78-41E9-9B63-9F4EC34D0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02AAE-8D78-41E9-9B63-9F4EC34D02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3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Char char="−"/>
            </a:pPr>
            <a:r>
              <a:rPr lang="en-US" sz="1400" dirty="0"/>
              <a:t>The Shared Database Subcommittee is working with the contractors at Colorado State</a:t>
            </a:r>
            <a:r>
              <a:rPr lang="en-US" sz="1400" baseline="0" dirty="0"/>
              <a:t> on Technical Support System v2.  with the hope of presenting it to the Regional Haze Work Group at the October 2 Conference Call of the Regional Haze Work Group.</a:t>
            </a:r>
          </a:p>
          <a:p>
            <a:pPr marL="171450" indent="-171450">
              <a:buFont typeface="Calibri" panose="020F0502020204030204" pitchFamily="34" charset="0"/>
              <a:buChar char="−"/>
            </a:pPr>
            <a:endParaRPr lang="en-US" sz="1400" baseline="0" dirty="0"/>
          </a:p>
          <a:p>
            <a:pPr marL="171450" indent="-171450">
              <a:buFont typeface="Calibri" panose="020F0502020204030204" pitchFamily="34" charset="0"/>
              <a:buChar char="−"/>
            </a:pPr>
            <a:r>
              <a:rPr lang="en-US" sz="1400" baseline="0" dirty="0"/>
              <a:t>They caution that the algorithms behind the display might change the final values displayed as the Monitoring and Glide Path subcommittee and the contractors verify the input values.</a:t>
            </a:r>
          </a:p>
          <a:p>
            <a:pPr marL="171450" indent="-171450">
              <a:buFont typeface="Calibri" panose="020F0502020204030204" pitchFamily="34" charset="0"/>
              <a:buChar char="−"/>
            </a:pPr>
            <a:endParaRPr lang="en-US" sz="1400" baseline="0" dirty="0"/>
          </a:p>
          <a:p>
            <a:pPr marL="171450" indent="-171450">
              <a:buFont typeface="Calibri" panose="020F0502020204030204" pitchFamily="34" charset="0"/>
              <a:buChar char="−"/>
            </a:pPr>
            <a:r>
              <a:rPr lang="en-US" sz="1400" baseline="0" dirty="0"/>
              <a:t>Some data patching and substitution may be needed at some monitors, if they do not have a complete year that is critically needed. 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A9B32-BD81-4405-9CC7-B10AD0D2A6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48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Char char="−"/>
            </a:pPr>
            <a:r>
              <a:rPr lang="en-US" sz="1400" dirty="0" smtClean="0"/>
              <a:t>The Consultation and Coordination Subcommittee is completing their list of contacts and working on a white paper that will link consultation to key points in the SIP development process.</a:t>
            </a:r>
          </a:p>
          <a:p>
            <a:pPr marL="171450" indent="-171450">
              <a:buFont typeface="Calibri" panose="020F0502020204030204" pitchFamily="34" charset="0"/>
              <a:buChar char="−"/>
            </a:pPr>
            <a:endParaRPr lang="en-US" sz="1400" dirty="0" smtClean="0"/>
          </a:p>
          <a:p>
            <a:pPr marL="171450" indent="-171450">
              <a:buFont typeface="Calibri" panose="020F0502020204030204" pitchFamily="34" charset="0"/>
              <a:buChar char="−"/>
            </a:pPr>
            <a:r>
              <a:rPr lang="en-US" sz="1400" dirty="0" smtClean="0"/>
              <a:t>New</a:t>
            </a:r>
            <a:r>
              <a:rPr lang="en-US" sz="1400" baseline="0" dirty="0" smtClean="0"/>
              <a:t> contacts from the Forest Service and the Fish and Wildlife Service and EPA have just joined the Subcommittee.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9B32-BD81-4405-9CC7-B10AD0D2A6A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1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BA6C1-9658-4D48-96AC-DB6183A25ACB}" type="slidenum">
              <a:rPr lang="en-US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7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BA6C1-9658-4D48-96AC-DB6183A25ACB}" type="slidenum">
              <a:rPr lang="en-US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49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9B32-BD81-4405-9CC7-B10AD0D2A6A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48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Work Group is lengthening its bimonthly call to 2 hours. </a:t>
            </a:r>
            <a:r>
              <a:rPr lang="en-US" sz="1400" baseline="0" dirty="0" smtClean="0"/>
              <a:t>As a matter of necessity, the large Work Group is evolving into a classroom where everyone is brought up to speed for SIP preparation.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The smaller subcommittees and other Work Groups and contractors are developing products, tools, and deliverables needed to write the SIPs.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0" dirty="0" smtClean="0"/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 smtClean="0"/>
              <a:t>As we start to roll out some of the tools, etc.</a:t>
            </a:r>
            <a:r>
              <a:rPr lang="en-US" sz="1400" baseline="0" dirty="0" smtClean="0"/>
              <a:t> we may have additional meetings, depending on the complexity of the items we need to explain.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9B32-BD81-4405-9CC7-B10AD0D2A6A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08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The only change is that the shared Database committee is meeting more frequently in order</a:t>
            </a:r>
            <a:r>
              <a:rPr lang="en-US" sz="1400" baseline="0" dirty="0" smtClean="0"/>
              <a:t> to provide more timely feedback to the TSS v.2 contractor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9B32-BD81-4405-9CC7-B10AD0D2A6A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50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400" dirty="0" smtClean="0"/>
              <a:t>The Monitoring Subcommittee encourages all to review the R and Excel tools they have developed to compare methods to calculate Most Impaired Days for each state’s IMPROVE monitors.</a:t>
            </a:r>
          </a:p>
          <a:p>
            <a:pPr marL="171450" indent="-171450">
              <a:buFontTx/>
              <a:buChar char="-"/>
            </a:pPr>
            <a:endParaRPr lang="en-US" sz="1400" dirty="0" smtClean="0"/>
          </a:p>
          <a:p>
            <a:pPr marL="171450" indent="-171450">
              <a:buFontTx/>
              <a:buChar char="-"/>
            </a:pPr>
            <a:r>
              <a:rPr lang="en-US" sz="1400" dirty="0" smtClean="0"/>
              <a:t>Next on the agenda is reviewing Natural Conditions and redoing the baseline.</a:t>
            </a:r>
          </a:p>
          <a:p>
            <a:pPr marL="171450" indent="-171450">
              <a:buFontTx/>
              <a:buChar char="-"/>
            </a:pPr>
            <a:endParaRPr lang="en-US" sz="1400" dirty="0" smtClean="0"/>
          </a:p>
          <a:p>
            <a:pPr marL="171450" indent="-171450">
              <a:buFontTx/>
              <a:buChar char="-"/>
            </a:pPr>
            <a:r>
              <a:rPr lang="en-US" sz="1400" dirty="0" smtClean="0"/>
              <a:t>Any</a:t>
            </a:r>
            <a:r>
              <a:rPr lang="en-US" sz="1400" baseline="0" dirty="0" smtClean="0"/>
              <a:t> recommendation for a single MID process will be presented to the TSC and then the Regional Haze Work Group.</a:t>
            </a:r>
          </a:p>
          <a:p>
            <a:pPr marL="171450" indent="-171450">
              <a:buFontTx/>
              <a:buChar char="-"/>
            </a:pPr>
            <a:endParaRPr lang="en-US" sz="1400" baseline="0" dirty="0" smtClean="0"/>
          </a:p>
          <a:p>
            <a:pPr marL="171450" indent="-171450">
              <a:buFontTx/>
              <a:buChar char="-"/>
            </a:pPr>
            <a:r>
              <a:rPr lang="en-US" sz="1400" baseline="0" dirty="0" smtClean="0"/>
              <a:t>Coordinating with the Shared Database Subcommittee.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9B32-BD81-4405-9CC7-B10AD0D2A6A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5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23340"/>
          </a:xfrm>
        </p:spPr>
        <p:txBody>
          <a:bodyPr/>
          <a:lstStyle/>
          <a:p>
            <a:r>
              <a:rPr lang="en-US" sz="1400" dirty="0" smtClean="0"/>
              <a:t>-Control Measure subcommittee is reviewing a draft screening techniques protocol.  Although subcommittee members are adding to it now, it will</a:t>
            </a:r>
            <a:r>
              <a:rPr lang="en-US" sz="1400" baseline="0" dirty="0" smtClean="0"/>
              <a:t> remain a Working Draft when released.  It will describes a menu of techniques that states can use to select sources for which a four-factor analyses can be applied. </a:t>
            </a:r>
          </a:p>
          <a:p>
            <a:endParaRPr lang="en-US" sz="1400" baseline="0" dirty="0"/>
          </a:p>
          <a:p>
            <a:r>
              <a:rPr lang="en-US" sz="1400" baseline="0" dirty="0" smtClean="0"/>
              <a:t>-For screening to identify potential sources for further review states can use: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Existing tools, such as the existing Land Use maps from the Causes of Haze, accessible through the TSSv.1 webpage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Future Weighted Emissions Potential or WEP, that results from modeling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 Q/d or emissions over distance – which may be more or less than 10, depending on the  state geography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400" baseline="0" dirty="0" smtClean="0"/>
              <a:t>-Next steps are to work on the four-factor method and differentiate between point and area sources.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9B32-BD81-4405-9CC7-B10AD0D2A6A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55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sz="1400" dirty="0" smtClean="0"/>
              <a:t>This subcommittee has not met since the last TSC meeting.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endParaRPr lang="en-US" sz="1400" dirty="0"/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sz="1400" dirty="0" smtClean="0"/>
              <a:t>Members are chasing down emissions inventories from states that have not confirmed or changed their 2014 inventories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endParaRPr lang="en-US" sz="1400" dirty="0"/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en-US" sz="1400" dirty="0" smtClean="0"/>
              <a:t>Several members are also on the RTO Work Group and are working on modeling protocols with that group.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9B32-BD81-4405-9CC7-B10AD0D2A6A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rapair2.org/OGWG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apair2.org/pdf/WESTAR_OG_Activity_10Aug2018_distributed.xlsm" TargetMode="External"/><Relationship Id="rId2" Type="http://schemas.openxmlformats.org/officeDocument/2006/relationships/hyperlink" Target="https://www.wrapair2.org/pdf/WESTAR_OGWG_Emissions_Inventory_2014_Webdistribution_081018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RTOWG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apair2.org/RHPWG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apair2.org/RHP_DataGlide.aspx" TargetMode="External"/><Relationship Id="rId7" Type="http://schemas.openxmlformats.org/officeDocument/2006/relationships/hyperlink" Target="https://www.wrapair2.org/RHP_ConsCo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rapair2.org/RHP_InvMod.aspx" TargetMode="External"/><Relationship Id="rId5" Type="http://schemas.openxmlformats.org/officeDocument/2006/relationships/hyperlink" Target="https://www.wrapair2.org/RHP_Control.aspx" TargetMode="External"/><Relationship Id="rId4" Type="http://schemas.openxmlformats.org/officeDocument/2006/relationships/hyperlink" Target="https://www.wrapair2.org/RHP_SharedDB.asp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zdeq.sharefile.com/d-s3e0afe94b844e70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FSWG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35.163.196.248/2014_fire_nei_eva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09696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WRAP TSC/Co-Chairs Call</a:t>
            </a:r>
            <a:br>
              <a:rPr lang="en-US" dirty="0" smtClean="0"/>
            </a:br>
            <a:r>
              <a:rPr lang="en-US" sz="5400" i="1" dirty="0" smtClean="0"/>
              <a:t>Workplan Progress Update</a:t>
            </a:r>
            <a:br>
              <a:rPr lang="en-US" sz="5400" i="1" dirty="0" smtClean="0"/>
            </a:br>
            <a:r>
              <a:rPr lang="en-US" sz="4000"/>
              <a:t>August </a:t>
            </a:r>
            <a:r>
              <a:rPr lang="en-US" sz="4000" smtClean="0"/>
              <a:t>29, </a:t>
            </a:r>
            <a:r>
              <a:rPr lang="en-US" sz="4000" dirty="0" smtClean="0"/>
              <a:t>2018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18038"/>
            <a:ext cx="9144000" cy="162666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Tribal Data WG</a:t>
            </a:r>
          </a:p>
          <a:p>
            <a:pPr algn="l"/>
            <a:r>
              <a:rPr lang="en-US" dirty="0" smtClean="0"/>
              <a:t>Fire and Smoke WG</a:t>
            </a:r>
          </a:p>
          <a:p>
            <a:pPr algn="l"/>
            <a:r>
              <a:rPr lang="en-US" dirty="0" smtClean="0"/>
              <a:t>Oil and Gas WG</a:t>
            </a:r>
          </a:p>
          <a:p>
            <a:pPr algn="l"/>
            <a:r>
              <a:rPr lang="en-US" dirty="0" smtClean="0"/>
              <a:t>Regional Technical Operations WG</a:t>
            </a:r>
          </a:p>
          <a:p>
            <a:pPr algn="l"/>
            <a:r>
              <a:rPr lang="en-US" dirty="0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59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Oil and Gas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0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Oil and Gas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5584"/>
            <a:ext cx="10515600" cy="5291456"/>
          </a:xfrm>
        </p:spPr>
        <p:txBody>
          <a:bodyPr>
            <a:normAutofit/>
          </a:bodyPr>
          <a:lstStyle/>
          <a:p>
            <a:r>
              <a:rPr lang="en-US" dirty="0"/>
              <a:t>Co-Chairs:  Amanda Brimmer, Mark Jones, and Darla Potter</a:t>
            </a:r>
          </a:p>
          <a:p>
            <a:r>
              <a:rPr lang="en-US" dirty="0"/>
              <a:t>Call Schedule:  </a:t>
            </a:r>
          </a:p>
          <a:p>
            <a:pPr lvl="1"/>
            <a:r>
              <a:rPr lang="en-US" dirty="0"/>
              <a:t>OGWG - 2</a:t>
            </a:r>
            <a:r>
              <a:rPr lang="en-US" baseline="30000" dirty="0"/>
              <a:t>nd</a:t>
            </a:r>
            <a:r>
              <a:rPr lang="en-US" dirty="0"/>
              <a:t> Tuesday, every other month @ noon MT</a:t>
            </a:r>
          </a:p>
          <a:p>
            <a:pPr lvl="2"/>
            <a:r>
              <a:rPr lang="en-US" dirty="0"/>
              <a:t>October 9, 2018</a:t>
            </a:r>
          </a:p>
          <a:p>
            <a:pPr lvl="2"/>
            <a:r>
              <a:rPr lang="en-US" dirty="0"/>
              <a:t>December 11, 2018</a:t>
            </a:r>
          </a:p>
          <a:p>
            <a:pPr lvl="1"/>
            <a:r>
              <a:rPr lang="en-US" dirty="0"/>
              <a:t>OGWG Project Management Team (PMT) Calls – as needed</a:t>
            </a:r>
          </a:p>
          <a:p>
            <a:r>
              <a:rPr lang="en-US" dirty="0"/>
              <a:t>Website:  </a:t>
            </a:r>
            <a:r>
              <a:rPr lang="en-US" dirty="0">
                <a:hlinkClick r:id="rId2"/>
              </a:rPr>
              <a:t>https://www.wrapair2.org/OGWG.aspx</a:t>
            </a:r>
            <a:r>
              <a:rPr lang="en-US" dirty="0"/>
              <a:t> </a:t>
            </a:r>
          </a:p>
          <a:p>
            <a:r>
              <a:rPr lang="en-US" dirty="0"/>
              <a:t>Current Tasks/Projects</a:t>
            </a:r>
          </a:p>
          <a:p>
            <a:pPr lvl="1"/>
            <a:r>
              <a:rPr lang="en-US" dirty="0"/>
              <a:t> Road Map Phase II:</a:t>
            </a:r>
          </a:p>
          <a:p>
            <a:pPr lvl="2"/>
            <a:r>
              <a:rPr lang="en-US" dirty="0"/>
              <a:t>Task 1: 2014 Base Year O&amp;G Emissions Inventory</a:t>
            </a:r>
          </a:p>
          <a:p>
            <a:pPr lvl="2"/>
            <a:r>
              <a:rPr lang="en-US" dirty="0"/>
              <a:t>Task 2: 2028 Forecast O&amp;G Emissions Inventory (based on 2023)</a:t>
            </a:r>
          </a:p>
          <a:p>
            <a:pPr lvl="3"/>
            <a:r>
              <a:rPr lang="en-US" dirty="0"/>
              <a:t>will include on-the-books (OTB) and on-the-way (OTW) controls</a:t>
            </a:r>
          </a:p>
        </p:txBody>
      </p:sp>
    </p:spTree>
    <p:extLst>
      <p:ext uri="{BB962C8B-B14F-4D97-AF65-F5344CB8AC3E}">
        <p14:creationId xmlns:p14="http://schemas.microsoft.com/office/powerpoint/2010/main" val="729501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4782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Status Report for Oil and Gas Work Group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7232" y="1000773"/>
          <a:ext cx="11957537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3345">
                  <a:extLst>
                    <a:ext uri="{9D8B030D-6E8A-4147-A177-3AD203B41FA5}">
                      <a16:colId xmlns:a16="http://schemas.microsoft.com/office/drawing/2014/main" val="3953714735"/>
                    </a:ext>
                  </a:extLst>
                </a:gridCol>
                <a:gridCol w="3554192">
                  <a:extLst>
                    <a:ext uri="{9D8B030D-6E8A-4147-A177-3AD203B41FA5}">
                      <a16:colId xmlns:a16="http://schemas.microsoft.com/office/drawing/2014/main" val="742248263"/>
                    </a:ext>
                  </a:extLst>
                </a:gridCol>
              </a:tblGrid>
              <a:tr h="265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Task 1: 2014 Base Year O&amp;G Emissions Inventory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128363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Approach: Contractor (Ramboll) performing work on following tasks: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u="sng" dirty="0">
                          <a:solidFill>
                            <a:schemeClr val="tx1"/>
                          </a:solidFill>
                        </a:rPr>
                        <a:t>Status/Deliverables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45834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Inventory Compilation, Reconciliation, Data Gaps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hlinkClick r:id="rId2"/>
                        </a:rPr>
                        <a:t>Spreadsheet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WG Discussion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8/14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954960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2014 O&amp;G Activity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hlinkClick r:id="rId3"/>
                        </a:rPr>
                        <a:t>Spreadsheet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WG Discussion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8/14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850439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Identify Emission Factors and Speciation Profiles for Oil and Gas Sources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PMT Discussion 8/20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12779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State and industry survey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PMT Discussion 8/20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891812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Technical Improvements and Reporting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PMT Discussion 8/20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894856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SMOKE-ready Emission Inventory Files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 work yet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339884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Milestones: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992059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Sept. 2018 – Literature review PowerPoint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993395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Oct. 2018 – Survey finalized to send out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261343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Apr. 2019 – SMOKE-ready 2014 O&amp;G emissions inventory files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71378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Coordination and Next Steps: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155493"/>
                  </a:ext>
                </a:extLst>
              </a:tr>
              <a:tr h="230462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Assistance needed from States to complete survey (coordinate with local industry if needed)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22516"/>
                  </a:ext>
                </a:extLst>
              </a:tr>
              <a:tr h="230462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OGWG and Project Management Team (PMT) review of draft work products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03438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03599" y="6500776"/>
            <a:ext cx="2588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* Posted on OGWG webpage</a:t>
            </a:r>
          </a:p>
        </p:txBody>
      </p:sp>
    </p:spTree>
    <p:extLst>
      <p:ext uri="{BB962C8B-B14F-4D97-AF65-F5344CB8AC3E}">
        <p14:creationId xmlns:p14="http://schemas.microsoft.com/office/powerpoint/2010/main" val="3721537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4782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Status Report for Oil and Gas Work Group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06837" y="1000773"/>
          <a:ext cx="11638017" cy="5093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770">
                  <a:extLst>
                    <a:ext uri="{9D8B030D-6E8A-4147-A177-3AD203B41FA5}">
                      <a16:colId xmlns:a16="http://schemas.microsoft.com/office/drawing/2014/main" val="3953714735"/>
                    </a:ext>
                  </a:extLst>
                </a:gridCol>
                <a:gridCol w="2538247">
                  <a:extLst>
                    <a:ext uri="{9D8B030D-6E8A-4147-A177-3AD203B41FA5}">
                      <a16:colId xmlns:a16="http://schemas.microsoft.com/office/drawing/2014/main" val="742248263"/>
                    </a:ext>
                  </a:extLst>
                </a:gridCol>
              </a:tblGrid>
              <a:tr h="265918">
                <a:tc gridSpan="2"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Task 2: Forecast 2028 (OTB &amp; OTW Controls) Oil &amp; Gas Emissions Inventory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128363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Approach: Contractor (Ramboll) performing work on following tasks: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u="sng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45834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Identify historic growth, supply, demand, and production decline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update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954960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Identify a Range of Forecast Year Oil and Gas Scenarios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850439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Identify Rule Penetration and Effectiveness for Oil and Gas Sources:  </a:t>
                      </a:r>
                    </a:p>
                    <a:p>
                      <a:pPr lvl="1"/>
                      <a:r>
                        <a:rPr lang="en-US" dirty="0"/>
                        <a:t>                 National, State, Local, Tribal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12779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Implement Regionally-Consistent 2028 Forecast (OTB &amp; OTW controls) Emissions Inventory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891812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SMOKE-ready Emission Inventory Files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339884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Milestones: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992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May 2019 – Final Report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993395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June 2019 – SMOKE-ready 2028 O&amp;G emissions inventory files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261343"/>
                  </a:ext>
                </a:extLst>
              </a:tr>
              <a:tr h="230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Coordination and Next Steps: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155493"/>
                  </a:ext>
                </a:extLst>
              </a:tr>
              <a:tr h="460924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OGWG and Project Management Team (PMT) review of draft work products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22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8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Technical Operations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2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RTOWG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Co-Chairs:  </a:t>
            </a:r>
          </a:p>
          <a:p>
            <a:pPr lvl="1"/>
            <a:r>
              <a:rPr lang="en-US" dirty="0"/>
              <a:t>Gail </a:t>
            </a:r>
            <a:r>
              <a:rPr lang="en-US" dirty="0" err="1"/>
              <a:t>Tonnesen</a:t>
            </a:r>
            <a:r>
              <a:rPr lang="en-US" dirty="0"/>
              <a:t> (EPA R8)</a:t>
            </a:r>
          </a:p>
          <a:p>
            <a:pPr lvl="1"/>
            <a:r>
              <a:rPr lang="en-US" dirty="0"/>
              <a:t>Kevin Briggs (CO CDPHE)</a:t>
            </a:r>
          </a:p>
          <a:p>
            <a:pPr lvl="1"/>
            <a:r>
              <a:rPr lang="en-US" dirty="0"/>
              <a:t>Mike </a:t>
            </a:r>
            <a:r>
              <a:rPr lang="en-US" dirty="0" err="1"/>
              <a:t>Barna</a:t>
            </a:r>
            <a:r>
              <a:rPr lang="en-US" dirty="0"/>
              <a:t> (NPS ARD)</a:t>
            </a:r>
          </a:p>
          <a:p>
            <a:r>
              <a:rPr lang="en-US" dirty="0"/>
              <a:t>Call Schedule: </a:t>
            </a:r>
          </a:p>
          <a:p>
            <a:pPr lvl="1"/>
            <a:r>
              <a:rPr lang="en-US" dirty="0"/>
              <a:t>Next call: </a:t>
            </a:r>
            <a:r>
              <a:rPr lang="en-US" dirty="0" smtClean="0"/>
              <a:t>9/20/18</a:t>
            </a:r>
            <a:endParaRPr lang="en-US" dirty="0"/>
          </a:p>
          <a:p>
            <a:pPr lvl="1"/>
            <a:r>
              <a:rPr lang="en-US" dirty="0" smtClean="0"/>
              <a:t>RTOWG </a:t>
            </a:r>
            <a:r>
              <a:rPr lang="en-US" dirty="0"/>
              <a:t>co-chairs participating in other workgroup calls</a:t>
            </a:r>
          </a:p>
          <a:p>
            <a:r>
              <a:rPr lang="en-US" dirty="0" smtClean="0"/>
              <a:t>Website</a:t>
            </a:r>
            <a:r>
              <a:rPr lang="en-US" dirty="0"/>
              <a:t>:  </a:t>
            </a:r>
          </a:p>
          <a:p>
            <a:pPr lvl="1"/>
            <a:r>
              <a:rPr lang="en-US" dirty="0">
                <a:hlinkClick r:id="rId2"/>
              </a:rPr>
              <a:t>http://www.wrapair2.org/RTOWG.aspx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0243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Status Report for 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RTOWG call, 8/18/18</a:t>
            </a:r>
          </a:p>
          <a:p>
            <a:pPr lvl="1"/>
            <a:r>
              <a:rPr lang="en-US" dirty="0"/>
              <a:t>Coordination of monthly phone call between WRAP RTOWG and EPA OAQPS to discuss issues relevant to air quality modeling in the western US, Gail </a:t>
            </a:r>
            <a:r>
              <a:rPr lang="en-US" dirty="0" err="1" smtClean="0"/>
              <a:t>Tonnesen</a:t>
            </a:r>
            <a:endParaRPr lang="en-US" dirty="0" smtClean="0"/>
          </a:p>
          <a:p>
            <a:pPr lvl="1"/>
            <a:r>
              <a:rPr lang="en-US" dirty="0"/>
              <a:t>Review of "model year representative" study, Till </a:t>
            </a:r>
            <a:r>
              <a:rPr lang="en-US" dirty="0" err="1"/>
              <a:t>Stoeckenius</a:t>
            </a:r>
            <a:r>
              <a:rPr lang="en-US" dirty="0"/>
              <a:t> (</a:t>
            </a:r>
            <a:r>
              <a:rPr lang="en-US" dirty="0" err="1"/>
              <a:t>Ramboll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/>
              <a:t>"Supporting the use of satellite data in haze planning, a 2018-2019 NASA HAQAST Tiger Team", Arlene Fiore (Columbia U. - LDEO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“Using Satellite Data to Improve Background Ozone Estimates: Outlook for a New Project from NASA’s HAQAST”, Jessica </a:t>
            </a:r>
            <a:r>
              <a:rPr lang="en-US" dirty="0" err="1"/>
              <a:t>Neu</a:t>
            </a:r>
            <a:r>
              <a:rPr lang="en-US" dirty="0"/>
              <a:t> (NASA JPL)</a:t>
            </a:r>
          </a:p>
        </p:txBody>
      </p:sp>
    </p:spTree>
    <p:extLst>
      <p:ext uri="{BB962C8B-B14F-4D97-AF65-F5344CB8AC3E}">
        <p14:creationId xmlns:p14="http://schemas.microsoft.com/office/powerpoint/2010/main" val="3689394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4BDA77-F68B-CA4A-B172-564D43A6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408" y="6444686"/>
            <a:ext cx="2133600" cy="365125"/>
          </a:xfrm>
        </p:spPr>
        <p:txBody>
          <a:bodyPr/>
          <a:lstStyle/>
          <a:p>
            <a:fld id="{5C7F6BA1-1267-DB4B-BE37-A8374BEFD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054" y="3179074"/>
            <a:ext cx="4572638" cy="34294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7457" y="3179074"/>
            <a:ext cx="4572638" cy="342947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Status Report for RTOWG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89054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Example’s from Arlene’s presentation</a:t>
            </a:r>
          </a:p>
          <a:p>
            <a:r>
              <a:rPr lang="en-US" dirty="0"/>
              <a:t>HAQAST Regional Haze Tiger Team - "listening session" for Western U.S. </a:t>
            </a:r>
            <a:r>
              <a:rPr lang="en-US" dirty="0" smtClean="0"/>
              <a:t>planning, 8/28/18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2316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4BDA77-F68B-CA4A-B172-564D43A6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408" y="6444686"/>
            <a:ext cx="2133600" cy="365125"/>
          </a:xfrm>
        </p:spPr>
        <p:txBody>
          <a:bodyPr/>
          <a:lstStyle/>
          <a:p>
            <a:fld id="{5C7F6BA1-1267-DB4B-BE37-A8374BEFD50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Status Report for RTOWG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89054" y="1690688"/>
            <a:ext cx="3549043" cy="3440605"/>
          </a:xfrm>
        </p:spPr>
        <p:txBody>
          <a:bodyPr>
            <a:normAutofit/>
          </a:bodyPr>
          <a:lstStyle/>
          <a:p>
            <a:r>
              <a:rPr lang="en-US" dirty="0" smtClean="0"/>
              <a:t>Example from Jessica’s presentation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778" y="1436798"/>
            <a:ext cx="7015703" cy="52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8971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Haze Planning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3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Tribal Data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35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096963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WRAP TSC/Co-Chairs Call</a:t>
            </a:r>
            <a:br>
              <a:rPr lang="en-US" dirty="0" smtClean="0"/>
            </a:br>
            <a:r>
              <a:rPr lang="en-US" sz="5400" i="1" dirty="0" smtClean="0"/>
              <a:t>Workplan Progress Update</a:t>
            </a:r>
            <a:br>
              <a:rPr lang="en-US" sz="5400" i="1" dirty="0" smtClean="0"/>
            </a:br>
            <a:r>
              <a:rPr lang="en-US" sz="4000" dirty="0"/>
              <a:t>August </a:t>
            </a:r>
            <a:r>
              <a:rPr lang="en-US" sz="4000" dirty="0" smtClean="0"/>
              <a:t>29, 2018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18038"/>
            <a:ext cx="9144000" cy="162666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Tribal Data WG</a:t>
            </a:r>
          </a:p>
          <a:p>
            <a:pPr algn="l"/>
            <a:r>
              <a:rPr lang="en-US" dirty="0" smtClean="0"/>
              <a:t>Fire and Smoke WG</a:t>
            </a:r>
          </a:p>
          <a:p>
            <a:pPr algn="l"/>
            <a:r>
              <a:rPr lang="en-US" dirty="0" smtClean="0"/>
              <a:t>Oil and Gas WG</a:t>
            </a:r>
          </a:p>
          <a:p>
            <a:pPr algn="l"/>
            <a:r>
              <a:rPr lang="en-US" dirty="0" smtClean="0"/>
              <a:t>Regional Technical Operations WG</a:t>
            </a:r>
          </a:p>
          <a:p>
            <a:pPr algn="l"/>
            <a:r>
              <a:rPr lang="en-US" dirty="0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69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583" y="1329221"/>
            <a:ext cx="10515600" cy="5528779"/>
          </a:xfrm>
          <a:noFill/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*"/>
            </a:pPr>
            <a:r>
              <a:rPr lang="en-US" dirty="0" smtClean="0"/>
              <a:t>Co-Chairs:	Tina Suarez-Murias (CARB</a:t>
            </a:r>
            <a:r>
              <a:rPr lang="en-US" dirty="0"/>
              <a:t>) &amp; Jay Baker (UT DEQ)</a:t>
            </a:r>
            <a:endParaRPr lang="en-US" dirty="0" smtClean="0"/>
          </a:p>
          <a:p>
            <a:pPr>
              <a:spcBef>
                <a:spcPts val="1200"/>
              </a:spcBef>
              <a:buFont typeface="Symbol" panose="05050102010706020507" pitchFamily="18" charset="2"/>
              <a:buChar char="*"/>
            </a:pPr>
            <a:r>
              <a:rPr lang="en-US" dirty="0" smtClean="0"/>
              <a:t>Call Schedule:  	October 2, 2018   noon – 2:00 Mountain Time</a:t>
            </a: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1</a:t>
            </a:r>
            <a:r>
              <a:rPr lang="en-US" baseline="30000" dirty="0" smtClean="0"/>
              <a:t>st</a:t>
            </a:r>
            <a:r>
              <a:rPr lang="en-US" dirty="0" smtClean="0"/>
              <a:t> Tuesday every even month 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*"/>
            </a:pPr>
            <a:r>
              <a:rPr lang="en-US" dirty="0" smtClean="0"/>
              <a:t>Website: 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www.wrapair2.org/RHPWG.aspx</a:t>
            </a:r>
            <a:endParaRPr lang="en-US" dirty="0" smtClean="0"/>
          </a:p>
          <a:p>
            <a:pPr>
              <a:spcBef>
                <a:spcPts val="1200"/>
              </a:spcBef>
              <a:buFont typeface="Symbol" panose="05050102010706020507" pitchFamily="18" charset="2"/>
              <a:buChar char="*"/>
            </a:pPr>
            <a:r>
              <a:rPr lang="en-US" dirty="0" smtClean="0"/>
              <a:t>Current Tasks/Projects – all related to State </a:t>
            </a:r>
            <a:r>
              <a:rPr lang="en-US" dirty="0"/>
              <a:t>R</a:t>
            </a:r>
            <a:r>
              <a:rPr lang="en-US" dirty="0" smtClean="0"/>
              <a:t>egional Haze SIP preparation (2018-2019)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Review and provide feedback on the </a:t>
            </a:r>
            <a:r>
              <a:rPr lang="en-US" dirty="0"/>
              <a:t>Internal &amp; External Commitments and </a:t>
            </a:r>
            <a:r>
              <a:rPr lang="en-US" dirty="0" smtClean="0"/>
              <a:t>Schedule document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Evaluated alternatives to EPA guidance metric for selecting Most Impaired Days (MID)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Confirmed 2014</a:t>
            </a:r>
            <a:r>
              <a:rPr lang="en-US" dirty="0"/>
              <a:t> </a:t>
            </a:r>
            <a:r>
              <a:rPr lang="en-US" dirty="0" smtClean="0"/>
              <a:t>NEI v2 as base year inventory and refining state-by-state </a:t>
            </a:r>
            <a:r>
              <a:rPr lang="en-US" dirty="0"/>
              <a:t>for modeling consistency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Drafted Screening Tool protocol to identify potential sources for four-factor analysis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Beta-testing shared Database “TSSv.2” for Monitoring, Emissions, and Modeling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State–State, State–FLM,  State–Tribes, and Public Communication and Outreach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Coordinate with other Work Groups and WRAP Technical Steering Committee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Conference Call notes on website with presentations and links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5583" y="178430"/>
            <a:ext cx="10515600" cy="915264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Regional Haze Planning Work Group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0931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26026" y="1343027"/>
          <a:ext cx="11315700" cy="5238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729">
                  <a:extLst>
                    <a:ext uri="{9D8B030D-6E8A-4147-A177-3AD203B41FA5}">
                      <a16:colId xmlns:a16="http://schemas.microsoft.com/office/drawing/2014/main" val="252464730"/>
                    </a:ext>
                  </a:extLst>
                </a:gridCol>
                <a:gridCol w="2367395">
                  <a:extLst>
                    <a:ext uri="{9D8B030D-6E8A-4147-A177-3AD203B41FA5}">
                      <a16:colId xmlns:a16="http://schemas.microsoft.com/office/drawing/2014/main" val="1634231316"/>
                    </a:ext>
                  </a:extLst>
                </a:gridCol>
                <a:gridCol w="2692976">
                  <a:extLst>
                    <a:ext uri="{9D8B030D-6E8A-4147-A177-3AD203B41FA5}">
                      <a16:colId xmlns:a16="http://schemas.microsoft.com/office/drawing/2014/main" val="67104287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029092287"/>
                    </a:ext>
                  </a:extLst>
                </a:gridCol>
              </a:tblGrid>
              <a:tr h="4184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RHPWG</a:t>
                      </a:r>
                      <a:r>
                        <a:rPr lang="en-US" baseline="0" dirty="0" smtClean="0"/>
                        <a:t> Subcommittees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 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50984"/>
                  </a:ext>
                </a:extLst>
              </a:tr>
              <a:tr h="907468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Monitoring Data and Glide 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Ryan Templeton</a:t>
                      </a:r>
                    </a:p>
                    <a:p>
                      <a:r>
                        <a:rPr lang="en-US" dirty="0" smtClean="0"/>
                        <a:t>(AZ DEQ)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every two weeks,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on Thursdays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@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1-2 Mountain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https://www.wrapair2.org/RHP_DataGlide.aspx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092646"/>
                  </a:ext>
                </a:extLst>
              </a:tr>
              <a:tr h="1190327">
                <a:tc>
                  <a:txBody>
                    <a:bodyPr/>
                    <a:lstStyle/>
                    <a:p>
                      <a:r>
                        <a:rPr lang="en-US" dirty="0" smtClean="0"/>
                        <a:t>Shared Database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Cindy Hollenberg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(NM NMED)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every month,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n-US" sz="1600" baseline="30000" dirty="0" smtClean="0">
                          <a:effectLst/>
                          <a:latin typeface="+mn-lt"/>
                        </a:rPr>
                        <a:t>nd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Thursday @ 10-11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Mtn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</a:t>
                      </a:r>
                      <a:r>
                        <a:rPr lang="en-US" sz="160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Thursday @ 2:30-3:30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Mtn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Aug. 30 @ 10:00 – 11:00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</a:rPr>
                        <a:t>Mtn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https://www.wrapair2.org/RHP_SharedDB.aspx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21756"/>
                  </a:ext>
                </a:extLst>
              </a:tr>
              <a:tr h="907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Control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Curt Taipale</a:t>
                      </a:r>
                    </a:p>
                    <a:p>
                      <a:r>
                        <a:rPr lang="en-US" dirty="0" smtClean="0"/>
                        <a:t>(CO DPHE)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every month,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fourth Wednesday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@ 10-11 Mountain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https://www.wrapair2.org/RHP_Control.aspx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786123"/>
                  </a:ext>
                </a:extLst>
              </a:tr>
              <a:tr h="907468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Emissions Inventory and Modeling Protocol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Farren Heron-Thorpe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(WA DOE)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every month,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last Thursday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@ noon-1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Mountain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6"/>
                        </a:rPr>
                        <a:t>https://www.wrapair2.org/RHP_InvMod.aspx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372319"/>
                  </a:ext>
                </a:extLst>
              </a:tr>
              <a:tr h="907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Consultation &amp; Coordination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Rebecca Harbage</a:t>
                      </a:r>
                    </a:p>
                    <a:p>
                      <a:r>
                        <a:rPr lang="en-US" dirty="0" smtClean="0"/>
                        <a:t>(MT DEQ)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every month,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second Tuesday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@ 2-3 Mountain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7"/>
                        </a:rPr>
                        <a:t>https://www.wrapair2.org/RHP_ConsCo.aspx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907362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26076" y="156576"/>
            <a:ext cx="10515600" cy="972977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Regional Haze Planning Work Group</a:t>
            </a:r>
          </a:p>
          <a:p>
            <a:pPr algn="ctr"/>
            <a:r>
              <a:rPr lang="en-US" sz="3600" dirty="0" smtClean="0"/>
              <a:t>Subcommittees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1778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476"/>
            <a:ext cx="10515600" cy="1072442"/>
          </a:xfr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Regional Haze Planning </a:t>
            </a:r>
            <a:r>
              <a:rPr lang="en-US" b="1" dirty="0"/>
              <a:t>Work Group</a:t>
            </a:r>
            <a:br>
              <a:rPr lang="en-US" b="1" dirty="0"/>
            </a:br>
            <a:r>
              <a:rPr lang="en-US" sz="3600" dirty="0" smtClean="0"/>
              <a:t>Monitoring </a:t>
            </a:r>
            <a:r>
              <a:rPr lang="en-US" sz="3600" dirty="0"/>
              <a:t>Data &amp; Glide </a:t>
            </a:r>
            <a:r>
              <a:rPr lang="en-US" sz="3600" dirty="0" smtClean="0"/>
              <a:t>Slope</a:t>
            </a:r>
            <a:r>
              <a:rPr lang="en-US" sz="3600" dirty="0"/>
              <a:t> Status </a:t>
            </a:r>
            <a:r>
              <a:rPr lang="en-US" sz="3600" dirty="0" smtClean="0"/>
              <a:t>Report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515190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Approach</a:t>
            </a:r>
            <a:endParaRPr lang="en-US" b="1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Evaluate </a:t>
            </a:r>
            <a:r>
              <a:rPr lang="en-US" sz="2200" dirty="0"/>
              <a:t>proposed EPA tracking metric </a:t>
            </a:r>
            <a:r>
              <a:rPr lang="en-US" sz="2200" dirty="0" smtClean="0"/>
              <a:t>compared to alternative </a:t>
            </a:r>
            <a:r>
              <a:rPr lang="en-US" sz="2200" dirty="0"/>
              <a:t>extreme </a:t>
            </a:r>
            <a:r>
              <a:rPr lang="en-US" sz="2200" dirty="0" smtClean="0"/>
              <a:t>episodic </a:t>
            </a:r>
            <a:r>
              <a:rPr lang="en-US" sz="2200" dirty="0"/>
              <a:t>event (</a:t>
            </a:r>
            <a:r>
              <a:rPr lang="en-US" sz="2200" dirty="0" smtClean="0"/>
              <a:t>E3) thresholds and alternatives for selecting the 20% Most Impaired Days (MID)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Set up Excel spreadsheet and R </a:t>
            </a:r>
            <a:r>
              <a:rPr lang="en-US" sz="2200" dirty="0"/>
              <a:t>code analysis </a:t>
            </a:r>
            <a:r>
              <a:rPr lang="en-US" sz="2200" dirty="0" smtClean="0"/>
              <a:t>to test variables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Each State can use these tools to analyze their IMPROVE sites using FED dataset </a:t>
            </a:r>
            <a:endParaRPr lang="en-US" sz="2200" dirty="0"/>
          </a:p>
          <a:p>
            <a:r>
              <a:rPr lang="en-US" b="1" dirty="0"/>
              <a:t>Status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Identified 26 representative IMPROVE sites and prepared evaluation data for wider review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200" dirty="0"/>
              <a:t>	</a:t>
            </a:r>
            <a:r>
              <a:rPr lang="en-US" sz="2000" dirty="0"/>
              <a:t> </a:t>
            </a:r>
            <a:r>
              <a:rPr lang="en-US" sz="2000" dirty="0">
                <a:hlinkClick r:id="rId3"/>
              </a:rPr>
              <a:t>https://azdeq.sharefile.com/d-s3e0afe94b844e70a</a:t>
            </a:r>
            <a:endParaRPr lang="en-US" sz="26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Prepared draft list of alternative approaches to MID metric with pros and cons for each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Reviewed IWDW 2011 modeling-monitoring performance to learn about “IMPROVE- adjusted” data</a:t>
            </a:r>
          </a:p>
          <a:p>
            <a:r>
              <a:rPr lang="en-US" b="1" dirty="0" smtClean="0"/>
              <a:t>Milestones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Preparing </a:t>
            </a:r>
            <a:r>
              <a:rPr lang="en-US" sz="2200" dirty="0"/>
              <a:t>documentation of the analytical approaches </a:t>
            </a:r>
            <a:r>
              <a:rPr lang="en-US" sz="2200" dirty="0" smtClean="0"/>
              <a:t>evaluated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Contractor to prepare report documenting data patching and data substitution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Representative site analysis link made available to RHPWG for reviewing and use</a:t>
            </a:r>
            <a:endParaRPr lang="en-US" sz="2200" dirty="0"/>
          </a:p>
          <a:p>
            <a:pPr>
              <a:spcAft>
                <a:spcPts val="300"/>
              </a:spcAft>
              <a:buFont typeface="Calibri" panose="020F0502020204030204" pitchFamily="34" charset="0"/>
              <a:buChar char="•"/>
            </a:pPr>
            <a:r>
              <a:rPr lang="en-US" b="1" dirty="0" smtClean="0"/>
              <a:t>Coordination </a:t>
            </a:r>
            <a:r>
              <a:rPr lang="en-US" b="1" dirty="0"/>
              <a:t>and Next Steps </a:t>
            </a:r>
            <a:r>
              <a:rPr lang="en-US" b="1" dirty="0" smtClean="0"/>
              <a:t>and Tasks</a:t>
            </a:r>
            <a:endParaRPr lang="en-US" b="1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Present findings to TSC and then to SIP/TIP writers through RHPWG </a:t>
            </a:r>
            <a:endParaRPr lang="en-US" sz="2200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Draft Report for feedback </a:t>
            </a:r>
            <a:r>
              <a:rPr lang="en-US" sz="2200" dirty="0"/>
              <a:t>from </a:t>
            </a:r>
            <a:r>
              <a:rPr lang="en-US" sz="2200" dirty="0" smtClean="0"/>
              <a:t>RHPWG (all states, FLMs, tribes, EPA)</a:t>
            </a:r>
            <a:endParaRPr lang="en-US" sz="2200" dirty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Evaluate changes </a:t>
            </a:r>
            <a:r>
              <a:rPr lang="en-US" sz="2200" dirty="0"/>
              <a:t>to redo Baseline </a:t>
            </a:r>
            <a:r>
              <a:rPr lang="en-US" sz="2200" dirty="0" smtClean="0"/>
              <a:t>and adjust </a:t>
            </a:r>
            <a:r>
              <a:rPr lang="en-US" sz="2200" dirty="0"/>
              <a:t>2064 Natural </a:t>
            </a:r>
            <a:r>
              <a:rPr lang="en-US" sz="2200" dirty="0" smtClean="0"/>
              <a:t>Conditions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−"/>
            </a:pPr>
            <a:r>
              <a:rPr lang="en-US" sz="2200" dirty="0" smtClean="0"/>
              <a:t>Consider tools that might help differentiate natural and anthropogenic sources</a:t>
            </a:r>
          </a:p>
        </p:txBody>
      </p:sp>
    </p:spTree>
    <p:extLst>
      <p:ext uri="{BB962C8B-B14F-4D97-AF65-F5344CB8AC3E}">
        <p14:creationId xmlns:p14="http://schemas.microsoft.com/office/powerpoint/2010/main" val="2687599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872" y="89078"/>
            <a:ext cx="10515600" cy="1213249"/>
          </a:xfrm>
          <a:gradFill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Regional Haze Planning </a:t>
            </a:r>
            <a:r>
              <a:rPr lang="en-US" b="1" dirty="0"/>
              <a:t>Work Group</a:t>
            </a:r>
            <a:br>
              <a:rPr lang="en-US" b="1" dirty="0"/>
            </a:br>
            <a:r>
              <a:rPr lang="en-US" sz="3600" dirty="0" smtClean="0"/>
              <a:t>Control Measures Status </a:t>
            </a:r>
            <a:r>
              <a:rPr lang="en-US" sz="3600" dirty="0"/>
              <a:t>R</a:t>
            </a:r>
            <a:r>
              <a:rPr lang="en-US" sz="3600" dirty="0" smtClean="0"/>
              <a:t>eport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103" y="1549578"/>
            <a:ext cx="11438626" cy="5135894"/>
          </a:xfrm>
          <a:noFill/>
        </p:spPr>
        <p:txBody>
          <a:bodyPr>
            <a:noAutofit/>
          </a:bodyPr>
          <a:lstStyle/>
          <a:p>
            <a:r>
              <a:rPr lang="en-US" sz="2400" b="1" dirty="0" smtClean="0"/>
              <a:t>Approach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Develop </a:t>
            </a:r>
            <a:r>
              <a:rPr lang="en-US" sz="1600" dirty="0"/>
              <a:t>P</a:t>
            </a:r>
            <a:r>
              <a:rPr lang="en-US" sz="1600" dirty="0" smtClean="0"/>
              <a:t>rotocols for States to use to target emissions reductions from </a:t>
            </a:r>
            <a:r>
              <a:rPr lang="en-US" sz="1600" dirty="0"/>
              <a:t>N</a:t>
            </a:r>
            <a:r>
              <a:rPr lang="en-US" sz="1600" dirty="0" smtClean="0"/>
              <a:t>on-Mobile </a:t>
            </a:r>
            <a:r>
              <a:rPr lang="en-US" sz="1600" dirty="0"/>
              <a:t>A</a:t>
            </a:r>
            <a:r>
              <a:rPr lang="en-US" sz="1600" dirty="0" smtClean="0"/>
              <a:t>nthropogenic </a:t>
            </a:r>
            <a:r>
              <a:rPr lang="en-US" sz="1600" dirty="0"/>
              <a:t>S</a:t>
            </a:r>
            <a:r>
              <a:rPr lang="en-US" sz="1600" dirty="0" smtClean="0"/>
              <a:t>ources within their State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Develop means to demonstrate these reductions improve visibility in Class I Areas (e.g. 0.5 </a:t>
            </a:r>
            <a:r>
              <a:rPr lang="en-US" sz="1600" dirty="0"/>
              <a:t>d</a:t>
            </a:r>
            <a:r>
              <a:rPr lang="en-US" sz="1600" dirty="0" smtClean="0"/>
              <a:t>eciview impact)</a:t>
            </a:r>
          </a:p>
          <a:p>
            <a:r>
              <a:rPr lang="en-US" sz="2400" b="1" dirty="0" smtClean="0"/>
              <a:t>Status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Interpret EPA proposed guidance for 80% of non-mobile anthropogenic sources (facility/unit/source category)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Propose Q/d threshold screening tool (e.g. Emissions/Distance from Class I Area </a:t>
            </a:r>
            <a:r>
              <a:rPr lang="en-US" sz="1600" u="sng" dirty="0" smtClean="0"/>
              <a:t>&gt;</a:t>
            </a:r>
            <a:r>
              <a:rPr lang="en-US" sz="1600" dirty="0" smtClean="0"/>
              <a:t>10)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−"/>
            </a:pPr>
            <a:r>
              <a:rPr lang="en-US" sz="1600" dirty="0" smtClean="0"/>
              <a:t>Utilize WRAP/WEP and existing Land Use Maps from TSS v.1 to identify potential impacting sources </a:t>
            </a:r>
          </a:p>
          <a:p>
            <a:r>
              <a:rPr lang="en-US" sz="2400" b="1" dirty="0" smtClean="0"/>
              <a:t>Milestones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Develop and circulate schedule for States’ input to other Work Groups and contractors (pending)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Drafted potential screening techniques protocol for western states (Subcommittee review by September 14, 2018)</a:t>
            </a:r>
          </a:p>
          <a:p>
            <a:r>
              <a:rPr lang="en-US" sz="2400" b="1" dirty="0" smtClean="0"/>
              <a:t>Coordination and Next Steps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In October, circulate Screening Techniques Protocol as working draft to states for use as guidance selecting “target sources”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Review four-factor methods and options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Work with other Work </a:t>
            </a:r>
            <a:r>
              <a:rPr lang="en-US" sz="1600" dirty="0"/>
              <a:t>G</a:t>
            </a:r>
            <a:r>
              <a:rPr lang="en-US" sz="1600" dirty="0" smtClean="0"/>
              <a:t>roups on multi-year emissions averaging if needed for cost-benefit analysis or modeling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Coordinate with Oil &amp; Gas Work Group differentiating Area Source Emissions vs. Stationary Source facilities with multiple units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600" dirty="0" smtClean="0"/>
              <a:t>Determine needs for contractor assistance</a:t>
            </a:r>
          </a:p>
        </p:txBody>
      </p:sp>
    </p:spTree>
    <p:extLst>
      <p:ext uri="{BB962C8B-B14F-4D97-AF65-F5344CB8AC3E}">
        <p14:creationId xmlns:p14="http://schemas.microsoft.com/office/powerpoint/2010/main" val="2863357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Regional Haze Planning </a:t>
            </a:r>
            <a:r>
              <a:rPr lang="en-US" b="1" dirty="0"/>
              <a:t>Work Group</a:t>
            </a:r>
            <a:br>
              <a:rPr lang="en-US" b="1" dirty="0"/>
            </a:br>
            <a:r>
              <a:rPr lang="en-US" sz="3600" dirty="0" smtClean="0"/>
              <a:t>Emissions Inventory &amp; Modeling Protocol Status Report*</a:t>
            </a:r>
            <a:br>
              <a:rPr lang="en-US" sz="3600" dirty="0" smtClean="0"/>
            </a:br>
            <a:r>
              <a:rPr lang="en-US" sz="2700" b="1" i="1" dirty="0" smtClean="0">
                <a:solidFill>
                  <a:srgbClr val="7030A0"/>
                </a:solidFill>
              </a:rPr>
              <a:t>*last meeting July 26; next meeting August 30</a:t>
            </a:r>
            <a:endParaRPr lang="en-US" sz="2700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9" y="1966823"/>
            <a:ext cx="11231592" cy="470139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sz="2600" b="1" dirty="0" smtClean="0"/>
              <a:t>Approach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Collect and collate emissions data from all states (2014 and future forecasts)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Photochemical modeling for CONUS western states</a:t>
            </a:r>
          </a:p>
          <a:p>
            <a:pPr lvl="1">
              <a:spcBef>
                <a:spcPts val="0"/>
              </a:spcBef>
              <a:buFont typeface="Calibri" panose="020F0502020204030204" pitchFamily="34" charset="0"/>
              <a:buChar char="−"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Status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All states have verified 2014 data, some still making adjustments 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Photochemical modeling contract in development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Milestones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Identifying categories needing further attention (e.g. unpaved road dust, unreported minor sources)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Considering categories to be grouped for source apportionment (e.g. residential woodsmoke)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                      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600" b="1" dirty="0" smtClean="0"/>
              <a:t>Coordination and Next Steps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Set deadline to grid out 2014 inventory for regional photochemical modeling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Work with RTO Work Group to secure contractor for baseline and future year modeling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Get 2014 data from Oil &amp; Gas and Fire &amp; Smoke Work Groups</a:t>
            </a:r>
          </a:p>
          <a:p>
            <a:pPr lvl="1">
              <a:lnSpc>
                <a:spcPct val="124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000" dirty="0" smtClean="0"/>
              <a:t>Coordinate with Fire &amp; Smoke Work Group on multi-year averages to use for future year modeling  </a:t>
            </a:r>
          </a:p>
        </p:txBody>
      </p:sp>
    </p:spTree>
    <p:extLst>
      <p:ext uri="{BB962C8B-B14F-4D97-AF65-F5344CB8AC3E}">
        <p14:creationId xmlns:p14="http://schemas.microsoft.com/office/powerpoint/2010/main" val="3897946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US" b="1" dirty="0"/>
              <a:t>Regional Haze Planning Work Group</a:t>
            </a:r>
            <a:br>
              <a:rPr lang="en-US" b="1" dirty="0"/>
            </a:br>
            <a:r>
              <a:rPr lang="en-US" sz="3600" dirty="0"/>
              <a:t>Shared Database 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966823"/>
            <a:ext cx="11417822" cy="470139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sz="2600" b="1" dirty="0"/>
              <a:t>Approach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Assure that publically accessible database has useful information for states to use in SIP preparation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Work with CIRA contacts to share state needs and evaluate design of TSS v.2  </a:t>
            </a:r>
          </a:p>
          <a:p>
            <a:pPr lvl="1">
              <a:spcBef>
                <a:spcPts val="0"/>
              </a:spcBef>
              <a:buFont typeface="Calibri" panose="020F0502020204030204" pitchFamily="34" charset="0"/>
              <a:buChar char="−"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600" b="1" dirty="0"/>
              <a:t>Status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In early stages of development, with SC member reviews ongoing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Comments compiled for CIRA collaborator’s response</a:t>
            </a:r>
          </a:p>
          <a:p>
            <a:pPr lvl="1">
              <a:spcBef>
                <a:spcPts val="0"/>
              </a:spcBef>
              <a:buFont typeface="Calibri" panose="020F0502020204030204" pitchFamily="34" charset="0"/>
              <a:buChar char="−"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600" b="1" dirty="0"/>
              <a:t>Milestones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Reviewing latest features of TSS v.2 (including comparison of haziest and most impaired days)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Anticipate TSS v.2 progress report in October 2018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                      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600" b="1" dirty="0"/>
              <a:t>Coordination and Next Steps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Developing a trend tool to allow states to assess 2000-2016 monitoring data trends with MID relative to revised Glide Path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Assist with development of Glossary for TSS v.2 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200" dirty="0"/>
              <a:t>Coordinating with Monitoring Subcommittee regarding the visualization tool and will coordinate with Emissions and Modeling subcommittee regarding additional functionality (beyond TSSv1), if any</a:t>
            </a:r>
          </a:p>
        </p:txBody>
      </p:sp>
    </p:spTree>
    <p:extLst>
      <p:ext uri="{BB962C8B-B14F-4D97-AF65-F5344CB8AC3E}">
        <p14:creationId xmlns:p14="http://schemas.microsoft.com/office/powerpoint/2010/main" val="25421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Regional Haze Planning </a:t>
            </a:r>
            <a:r>
              <a:rPr lang="en-US" b="1" dirty="0"/>
              <a:t>Work Group</a:t>
            </a:r>
            <a:br>
              <a:rPr lang="en-US" b="1" dirty="0"/>
            </a:br>
            <a:r>
              <a:rPr lang="en-US" sz="3600" dirty="0" smtClean="0"/>
              <a:t>Consultation and Coordination Status Report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25" y="1928322"/>
            <a:ext cx="10731260" cy="480936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sz="2600" b="1" dirty="0" smtClean="0"/>
              <a:t>Approach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Recommend protocol </a:t>
            </a:r>
            <a:r>
              <a:rPr lang="en-US" sz="2300" dirty="0"/>
              <a:t>for State – </a:t>
            </a:r>
            <a:r>
              <a:rPr lang="en-US" sz="2300" dirty="0" smtClean="0"/>
              <a:t>State, State – Local Air Agency, and </a:t>
            </a:r>
            <a:r>
              <a:rPr lang="en-US" sz="2300" dirty="0"/>
              <a:t>State – </a:t>
            </a:r>
            <a:r>
              <a:rPr lang="en-US" sz="2300" dirty="0" smtClean="0"/>
              <a:t>FLM consultation and for State </a:t>
            </a:r>
            <a:r>
              <a:rPr lang="en-US" sz="2300" dirty="0"/>
              <a:t>– </a:t>
            </a:r>
            <a:r>
              <a:rPr lang="en-US" sz="2300" dirty="0" smtClean="0"/>
              <a:t>Tribes coordination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Potential ideas for future Communication </a:t>
            </a:r>
            <a:r>
              <a:rPr lang="en-US" sz="2300" dirty="0"/>
              <a:t>and </a:t>
            </a:r>
            <a:r>
              <a:rPr lang="en-US" sz="2300" dirty="0" smtClean="0"/>
              <a:t>Outreach with public</a:t>
            </a:r>
            <a:endParaRPr lang="en-US" sz="2300" dirty="0"/>
          </a:p>
          <a:p>
            <a:pPr lvl="1">
              <a:spcBef>
                <a:spcPts val="0"/>
              </a:spcBef>
              <a:buFont typeface="Calibri" panose="020F0502020204030204" pitchFamily="34" charset="0"/>
              <a:buChar char="−"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Status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Collecting information from all states to update list of contacts at all agencies and tribes for purposes of working on SIP issues and for formal review of draft State SIPs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Drafting White Paper that recommends occasions for informal consultation during SIP development</a:t>
            </a:r>
          </a:p>
          <a:p>
            <a:pPr>
              <a:spcBef>
                <a:spcPts val="0"/>
              </a:spcBef>
              <a:buFont typeface="Calibri" panose="020F0502020204030204" pitchFamily="34" charset="0"/>
              <a:buChar char="−"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Milestones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Contact List nearly complete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General Contract for $25,000 for all subcommittees includes formal consultation requirements as they relate to each state’s public review procedures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                      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2600" b="1" dirty="0" smtClean="0"/>
              <a:t>Coordination and Next Steps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Consider developing protocol for state-to-state negotiation regarding upwind state reductions 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en-US" sz="2300" dirty="0" smtClean="0"/>
              <a:t>Provide additional information for state-local air agency coordination</a:t>
            </a:r>
          </a:p>
        </p:txBody>
      </p:sp>
    </p:spTree>
    <p:extLst>
      <p:ext uri="{BB962C8B-B14F-4D97-AF65-F5344CB8AC3E}">
        <p14:creationId xmlns:p14="http://schemas.microsoft.com/office/powerpoint/2010/main" val="474797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588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Co-Chairs:  Kris Ray (Colville Tribes) and Emma Ruppell (Bishop Paiute Tribe)</a:t>
            </a:r>
          </a:p>
          <a:p>
            <a:r>
              <a:rPr lang="en-US" dirty="0" smtClean="0"/>
              <a:t>Call Schedule:  as needed</a:t>
            </a:r>
          </a:p>
          <a:p>
            <a:r>
              <a:rPr lang="en-US" dirty="0" smtClean="0"/>
              <a:t>Website:  </a:t>
            </a:r>
          </a:p>
          <a:p>
            <a:r>
              <a:rPr lang="en-US" dirty="0" smtClean="0"/>
              <a:t>Current Tasks/Projects</a:t>
            </a:r>
          </a:p>
          <a:p>
            <a:pPr lvl="1"/>
            <a:r>
              <a:rPr lang="en-US" dirty="0" smtClean="0"/>
              <a:t> Working on the Tasks in the 2018 to 19 workplan</a:t>
            </a:r>
          </a:p>
          <a:p>
            <a:pPr lvl="1"/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Outreach</a:t>
            </a:r>
          </a:p>
        </p:txBody>
      </p:sp>
    </p:spTree>
    <p:extLst>
      <p:ext uri="{BB962C8B-B14F-4D97-AF65-F5344CB8AC3E}">
        <p14:creationId xmlns:p14="http://schemas.microsoft.com/office/powerpoint/2010/main" val="230781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Status Report for Tribal Data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Reviewed current workplan</a:t>
            </a:r>
          </a:p>
          <a:p>
            <a:pPr lvl="1"/>
            <a:r>
              <a:rPr lang="en-US" dirty="0" smtClean="0"/>
              <a:t>Identified work tasks</a:t>
            </a:r>
          </a:p>
          <a:p>
            <a:pPr lvl="1"/>
            <a:r>
              <a:rPr lang="en-US" dirty="0" smtClean="0"/>
              <a:t>Scheduled tasks to begin 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Reviewing proposal from ITEP for data analysis and outreach material development</a:t>
            </a:r>
          </a:p>
          <a:p>
            <a:r>
              <a:rPr lang="en-US" dirty="0" smtClean="0"/>
              <a:t>Milestones – Most products completed within 10 week of contract</a:t>
            </a:r>
          </a:p>
          <a:p>
            <a:r>
              <a:rPr lang="en-US" dirty="0" smtClean="0"/>
              <a:t>Coordination and Next </a:t>
            </a:r>
            <a:r>
              <a:rPr lang="en-US" dirty="0"/>
              <a:t>Steps </a:t>
            </a:r>
            <a:r>
              <a:rPr lang="en-US" dirty="0" smtClean="0"/>
              <a:t>– TDWG calls and keep other WG informed</a:t>
            </a:r>
          </a:p>
        </p:txBody>
      </p:sp>
    </p:spTree>
    <p:extLst>
      <p:ext uri="{BB962C8B-B14F-4D97-AF65-F5344CB8AC3E}">
        <p14:creationId xmlns:p14="http://schemas.microsoft.com/office/powerpoint/2010/main" val="114150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/>
              <a:t>Fire and Smoke Work Group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218423" y="745067"/>
            <a:ext cx="2116667" cy="3183466"/>
            <a:chOff x="9169400" y="745067"/>
            <a:chExt cx="2116667" cy="3183466"/>
          </a:xfrm>
        </p:grpSpPr>
        <p:sp>
          <p:nvSpPr>
            <p:cNvPr id="5" name="Rectangle 4"/>
            <p:cNvSpPr/>
            <p:nvPr/>
          </p:nvSpPr>
          <p:spPr>
            <a:xfrm>
              <a:off x="9169400" y="745067"/>
              <a:ext cx="2116667" cy="3183466"/>
            </a:xfrm>
            <a:prstGeom prst="rect">
              <a:avLst/>
            </a:prstGeom>
            <a:noFill/>
            <a:ln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276757" y="826216"/>
              <a:ext cx="1901952" cy="3004236"/>
              <a:chOff x="9383183" y="394582"/>
              <a:chExt cx="1901952" cy="300423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4201" y="394582"/>
                <a:ext cx="1899917" cy="1260651"/>
              </a:xfrm>
              <a:prstGeom prst="rect">
                <a:avLst/>
              </a:prstGeom>
              <a:ln cmpd="dbl">
                <a:noFill/>
              </a:ln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3183" y="2328334"/>
                <a:ext cx="1901952" cy="1070484"/>
              </a:xfrm>
              <a:prstGeom prst="rect">
                <a:avLst/>
              </a:prstGeom>
              <a:ln cmpd="dbl">
                <a:noFill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9927759" y="1760951"/>
                <a:ext cx="812800" cy="461665"/>
              </a:xfrm>
              <a:prstGeom prst="rect">
                <a:avLst/>
              </a:prstGeom>
              <a:noFill/>
              <a:ln cmpd="dbl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>
                    <a:latin typeface="Elephant" panose="02020904090505020303" pitchFamily="18" charset="0"/>
                  </a:rPr>
                  <a:t>and</a:t>
                </a:r>
                <a:endParaRPr lang="en-US" sz="2400">
                  <a:latin typeface="Elephant" panose="020209040905050203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374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7464"/>
            <a:ext cx="10515600" cy="4549499"/>
          </a:xfrm>
        </p:spPr>
        <p:txBody>
          <a:bodyPr>
            <a:normAutofit fontScale="92500"/>
          </a:bodyPr>
          <a:lstStyle/>
          <a:p>
            <a:r>
              <a:rPr lang="en-US" dirty="0"/>
              <a:t>Co-Chairs:  Sara Strachan, Josh Hall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Call Schedule:  bimonthly, more frequent calls if/as needed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Website:  </a:t>
            </a:r>
            <a:r>
              <a:rPr lang="en-US" dirty="0">
                <a:hlinkClick r:id="rId2"/>
              </a:rPr>
              <a:t>http://www.wrapair2.org/FSWG.aspx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Current Tasks/Projects</a:t>
            </a:r>
          </a:p>
          <a:p>
            <a:pPr lvl="1"/>
            <a:r>
              <a:rPr lang="en-US" dirty="0"/>
              <a:t>2014 WRAP FETS data review</a:t>
            </a:r>
          </a:p>
          <a:p>
            <a:pPr lvl="1"/>
            <a:r>
              <a:rPr lang="en-US" dirty="0"/>
              <a:t>National 2016 Emissions Modeling Platform – Fires WG support for WRAP region</a:t>
            </a:r>
          </a:p>
          <a:p>
            <a:pPr lvl="1"/>
            <a:r>
              <a:rPr lang="en-US" dirty="0"/>
              <a:t>Steady update/maintenance work on WRAP FETS website and database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8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Status Report for Fire &amp; Smoke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Fire season is underway…!</a:t>
            </a:r>
          </a:p>
          <a:p>
            <a:pPr lvl="1"/>
            <a:r>
              <a:rPr lang="en-US" dirty="0"/>
              <a:t>Approach: 4 tasks in 2018-19 by Air Sciences, Inc. (contracted work)</a:t>
            </a:r>
          </a:p>
          <a:p>
            <a:pPr marL="1371600" lvl="2" indent="-457200">
              <a:buAutoNum type="arabicParenR"/>
            </a:pPr>
            <a:r>
              <a:rPr lang="en-US" dirty="0"/>
              <a:t>evaluation of the 2014 NEI, evaluation of adjustments for sensitivity testing, and evaluation of usefulness of 2016 EPA inventory effort for understanding the role of fire;</a:t>
            </a:r>
          </a:p>
          <a:p>
            <a:pPr marL="1371600" lvl="2" indent="-457200">
              <a:buAutoNum type="arabicParenR"/>
            </a:pPr>
            <a:r>
              <a:rPr lang="en-US" dirty="0"/>
              <a:t>using year specific inventory to develop inventory representative of 5-year baseline;</a:t>
            </a:r>
          </a:p>
          <a:p>
            <a:pPr marL="1371600" lvl="2" indent="-457200">
              <a:buAutoNum type="arabicParenR"/>
            </a:pPr>
            <a:r>
              <a:rPr lang="en-US" dirty="0"/>
              <a:t>scaling the representative inventory for sensitivity testing; and</a:t>
            </a:r>
          </a:p>
          <a:p>
            <a:pPr marL="1371600" lvl="2" indent="-457200">
              <a:buAutoNum type="arabicParenR"/>
            </a:pPr>
            <a:r>
              <a:rPr lang="en-US" dirty="0"/>
              <a:t>updating the Fire Emissions Tracking System (FETS)</a:t>
            </a:r>
          </a:p>
          <a:p>
            <a:pPr lvl="1"/>
            <a:r>
              <a:rPr lang="en-US" dirty="0"/>
              <a:t>Status</a:t>
            </a:r>
          </a:p>
          <a:p>
            <a:pPr lvl="2"/>
            <a:r>
              <a:rPr lang="en-US" dirty="0"/>
              <a:t>FSWG calls scheduled August </a:t>
            </a:r>
            <a:r>
              <a:rPr lang="en-US" dirty="0" smtClean="0"/>
              <a:t>27, </a:t>
            </a:r>
            <a:r>
              <a:rPr lang="en-US" dirty="0"/>
              <a:t>October 4, and December 13 </a:t>
            </a:r>
          </a:p>
          <a:p>
            <a:pPr lvl="1"/>
            <a:r>
              <a:rPr lang="en-US" dirty="0"/>
              <a:t>Milestones</a:t>
            </a:r>
          </a:p>
          <a:p>
            <a:pPr lvl="2"/>
            <a:r>
              <a:rPr lang="en-US" dirty="0"/>
              <a:t>Align with modeling input file milestones</a:t>
            </a:r>
          </a:p>
          <a:p>
            <a:pPr lvl="1"/>
            <a:r>
              <a:rPr lang="en-US" dirty="0"/>
              <a:t>Coordination and Next Steps</a:t>
            </a:r>
          </a:p>
          <a:p>
            <a:pPr lvl="2"/>
            <a:r>
              <a:rPr lang="en-US" dirty="0" smtClean="0"/>
              <a:t>September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call </a:t>
            </a:r>
          </a:p>
        </p:txBody>
      </p:sp>
    </p:spTree>
    <p:extLst>
      <p:ext uri="{BB962C8B-B14F-4D97-AF65-F5344CB8AC3E}">
        <p14:creationId xmlns:p14="http://schemas.microsoft.com/office/powerpoint/2010/main" val="311647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Status Report for Fire &amp; Smoke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2014 WRAP FETS/Fire NEI data review</a:t>
            </a:r>
          </a:p>
          <a:p>
            <a:pPr lvl="1"/>
            <a:r>
              <a:rPr lang="en-US" dirty="0"/>
              <a:t>Approach</a:t>
            </a:r>
          </a:p>
          <a:p>
            <a:pPr lvl="2"/>
            <a:r>
              <a:rPr lang="en-US" dirty="0"/>
              <a:t>Build an evaluation framework for states/tribes to review inventory</a:t>
            </a:r>
          </a:p>
          <a:p>
            <a:pPr lvl="2"/>
            <a:r>
              <a:rPr lang="en-US" dirty="0"/>
              <a:t>Follow up individually as needed to solicit feedback</a:t>
            </a:r>
          </a:p>
          <a:p>
            <a:pPr lvl="2"/>
            <a:r>
              <a:rPr lang="en-US" dirty="0"/>
              <a:t>Summarize results in a memorandum with recommendations for holistic inventory updates</a:t>
            </a:r>
          </a:p>
          <a:p>
            <a:pPr lvl="1"/>
            <a:r>
              <a:rPr lang="en-US" dirty="0"/>
              <a:t>Status</a:t>
            </a:r>
          </a:p>
          <a:p>
            <a:pPr lvl="2"/>
            <a:r>
              <a:rPr lang="en-US">
                <a:hlinkClick r:id="rId2"/>
              </a:rPr>
              <a:t>2014 Fire NEI Evaluation Tool:  </a:t>
            </a:r>
            <a:r>
              <a:rPr lang="en-US" smtClean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35.163.196.248/2014_fire_nei_eval</a:t>
            </a:r>
            <a:endParaRPr lang="en-US" smtClean="0"/>
          </a:p>
          <a:p>
            <a:pPr lvl="2"/>
            <a:r>
              <a:rPr lang="en-US" i="1" smtClean="0"/>
              <a:t>Need </a:t>
            </a:r>
            <a:r>
              <a:rPr lang="en-US" i="1" dirty="0"/>
              <a:t>to obtain v2 Fire </a:t>
            </a:r>
            <a:r>
              <a:rPr lang="en-US" i="1"/>
              <a:t>NEI </a:t>
            </a:r>
            <a:r>
              <a:rPr lang="en-US" i="1" smtClean="0"/>
              <a:t>data: </a:t>
            </a:r>
            <a:r>
              <a:rPr lang="en-US" i="1" smtClean="0">
                <a:solidFill>
                  <a:srgbClr val="FF0000"/>
                </a:solidFill>
              </a:rPr>
              <a:t>done</a:t>
            </a:r>
            <a:endParaRPr lang="en-US" i="1" dirty="0">
              <a:solidFill>
                <a:srgbClr val="FF0000"/>
              </a:solidFill>
            </a:endParaRPr>
          </a:p>
          <a:p>
            <a:pPr lvl="2"/>
            <a:r>
              <a:rPr lang="en-US" smtClean="0"/>
              <a:t>Matt providing a 1 page explanation to accompany tool for group members and a historical/contextual document (due before Aug. 27</a:t>
            </a:r>
            <a:r>
              <a:rPr lang="en-US" baseline="30000" smtClean="0"/>
              <a:t>th</a:t>
            </a:r>
            <a:r>
              <a:rPr lang="en-US" smtClean="0"/>
              <a:t> call so group has time to digest before call)</a:t>
            </a:r>
            <a:endParaRPr lang="en-US" dirty="0"/>
          </a:p>
          <a:p>
            <a:pPr lvl="1"/>
            <a:r>
              <a:rPr lang="en-US" dirty="0"/>
              <a:t>Milestones</a:t>
            </a:r>
          </a:p>
          <a:p>
            <a:pPr lvl="2"/>
            <a:r>
              <a:rPr lang="en-US" dirty="0"/>
              <a:t>August 2018 – finalize </a:t>
            </a:r>
            <a:r>
              <a:rPr lang="en-US" err="1"/>
              <a:t>eval</a:t>
            </a:r>
            <a:r>
              <a:rPr lang="en-US"/>
              <a:t> </a:t>
            </a:r>
            <a:r>
              <a:rPr lang="en-US" smtClean="0"/>
              <a:t>framework: </a:t>
            </a:r>
            <a:r>
              <a:rPr lang="en-US" smtClean="0">
                <a:solidFill>
                  <a:srgbClr val="FF0000"/>
                </a:solidFill>
              </a:rPr>
              <a:t>done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Q3 2018 – obtain feedback from states/tribes</a:t>
            </a:r>
          </a:p>
          <a:p>
            <a:pPr lvl="2"/>
            <a:r>
              <a:rPr lang="en-US" dirty="0"/>
              <a:t>Expect to have recommendations by 11/1/18</a:t>
            </a:r>
          </a:p>
          <a:p>
            <a:pPr lvl="1"/>
            <a:r>
              <a:rPr lang="en-US" dirty="0"/>
              <a:t>Coordination and Next Steps </a:t>
            </a:r>
          </a:p>
          <a:p>
            <a:pPr lvl="2"/>
            <a:r>
              <a:rPr lang="en-US" smtClean="0"/>
              <a:t>Introduce eval tool to group</a:t>
            </a:r>
          </a:p>
          <a:p>
            <a:pPr lvl="2"/>
            <a:r>
              <a:rPr lang="en-US" smtClean="0"/>
              <a:t>Receive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7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Status Report for Fire &amp; Smoke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2016 WRAP FETS/Fire NEI data review</a:t>
            </a:r>
          </a:p>
          <a:p>
            <a:pPr lvl="1"/>
            <a:r>
              <a:rPr lang="en-US" dirty="0"/>
              <a:t>Approach</a:t>
            </a:r>
          </a:p>
          <a:p>
            <a:pPr lvl="2"/>
            <a:r>
              <a:rPr lang="en-US" dirty="0"/>
              <a:t>Participate in fire workgroup process</a:t>
            </a:r>
          </a:p>
          <a:p>
            <a:pPr lvl="2"/>
            <a:r>
              <a:rPr lang="en-US" dirty="0"/>
              <a:t>Apply 2014 evaluation framework to beta version (2016b)</a:t>
            </a:r>
          </a:p>
          <a:p>
            <a:pPr lvl="2"/>
            <a:r>
              <a:rPr lang="en-US" dirty="0"/>
              <a:t>Draft recommendations for national fire workgroup based on evaluation</a:t>
            </a:r>
          </a:p>
          <a:p>
            <a:pPr lvl="1"/>
            <a:r>
              <a:rPr lang="en-US" dirty="0"/>
              <a:t>Status</a:t>
            </a:r>
          </a:p>
          <a:p>
            <a:pPr lvl="2"/>
            <a:r>
              <a:rPr lang="en-US" smtClean="0"/>
              <a:t>Monthly </a:t>
            </a:r>
            <a:r>
              <a:rPr lang="en-US" dirty="0"/>
              <a:t>fire workgroup calls and coordination</a:t>
            </a:r>
          </a:p>
          <a:p>
            <a:pPr lvl="1"/>
            <a:r>
              <a:rPr lang="en-US" dirty="0"/>
              <a:t>Milestones</a:t>
            </a:r>
          </a:p>
          <a:p>
            <a:pPr lvl="2"/>
            <a:r>
              <a:rPr lang="en-US" smtClean="0"/>
              <a:t>Q3 </a:t>
            </a:r>
            <a:r>
              <a:rPr lang="en-US" dirty="0"/>
              <a:t>2018 – apply </a:t>
            </a:r>
            <a:r>
              <a:rPr lang="en-US" dirty="0" err="1"/>
              <a:t>eval</a:t>
            </a:r>
            <a:r>
              <a:rPr lang="en-US" dirty="0"/>
              <a:t> framework to 2016b</a:t>
            </a:r>
          </a:p>
          <a:p>
            <a:pPr lvl="2"/>
            <a:r>
              <a:rPr lang="en-US" dirty="0"/>
              <a:t>Expect to have recommendations by December 2018</a:t>
            </a:r>
          </a:p>
          <a:p>
            <a:pPr lvl="1"/>
            <a:r>
              <a:rPr lang="en-US" dirty="0"/>
              <a:t>Coordination and Next Steps </a:t>
            </a:r>
          </a:p>
          <a:p>
            <a:pPr lvl="2"/>
            <a:r>
              <a:rPr lang="en-US" dirty="0"/>
              <a:t>Continue participation in fire workgroup monthly calls</a:t>
            </a:r>
          </a:p>
        </p:txBody>
      </p:sp>
    </p:spTree>
    <p:extLst>
      <p:ext uri="{BB962C8B-B14F-4D97-AF65-F5344CB8AC3E}">
        <p14:creationId xmlns:p14="http://schemas.microsoft.com/office/powerpoint/2010/main" val="253272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2430</Words>
  <Application>Microsoft Office PowerPoint</Application>
  <PresentationFormat>Widescreen</PresentationFormat>
  <Paragraphs>359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Elephant</vt:lpstr>
      <vt:lpstr>Symbol</vt:lpstr>
      <vt:lpstr>Office Theme</vt:lpstr>
      <vt:lpstr>WRAP TSC/Co-Chairs Call Workplan Progress Update August 29, 2018</vt:lpstr>
      <vt:lpstr>PowerPoint Presentation</vt:lpstr>
      <vt:lpstr>Tribal Data Work Group</vt:lpstr>
      <vt:lpstr>Status Report for Tribal Data Work Group</vt:lpstr>
      <vt:lpstr>PowerPoint Presentation</vt:lpstr>
      <vt:lpstr>Fire &amp; Smoke Work Group</vt:lpstr>
      <vt:lpstr>Status Report for Fire &amp; Smoke Work Group</vt:lpstr>
      <vt:lpstr>Status Report for Fire &amp; Smoke Work Group</vt:lpstr>
      <vt:lpstr>Status Report for Fire &amp; Smoke Work Group</vt:lpstr>
      <vt:lpstr>PowerPoint Presentation</vt:lpstr>
      <vt:lpstr>Oil and Gas Work Group</vt:lpstr>
      <vt:lpstr>Status Report for Oil and Gas Work Group</vt:lpstr>
      <vt:lpstr>Status Report for Oil and Gas Work Group</vt:lpstr>
      <vt:lpstr>PowerPoint Presentation</vt:lpstr>
      <vt:lpstr>RTOWG Work Group</vt:lpstr>
      <vt:lpstr>Status Report for RTOWG</vt:lpstr>
      <vt:lpstr>Status Report for RTOWG</vt:lpstr>
      <vt:lpstr>Status Report for RTOWG</vt:lpstr>
      <vt:lpstr>PowerPoint Presentation</vt:lpstr>
      <vt:lpstr>WRAP TSC/Co-Chairs Call Workplan Progress Update August 29, 2018</vt:lpstr>
      <vt:lpstr>PowerPoint Presentation</vt:lpstr>
      <vt:lpstr>PowerPoint Presentation</vt:lpstr>
      <vt:lpstr>Regional Haze Planning Work Group Monitoring Data &amp; Glide Slope Status Report</vt:lpstr>
      <vt:lpstr>Regional Haze Planning Work Group Control Measures Status Report</vt:lpstr>
      <vt:lpstr>Regional Haze Planning Work Group Emissions Inventory &amp; Modeling Protocol Status Report* *last meeting July 26; next meeting August 30</vt:lpstr>
      <vt:lpstr>Regional Haze Planning Work Group Shared Database Status Report</vt:lpstr>
      <vt:lpstr>Regional Haze Planning Work Group Consultation and Coordination Status Report</vt:lpstr>
      <vt:lpstr>PowerPoint Presentation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Frank Forsgren</cp:lastModifiedBy>
  <cp:revision>51</cp:revision>
  <cp:lastPrinted>2018-08-28T16:17:49Z</cp:lastPrinted>
  <dcterms:created xsi:type="dcterms:W3CDTF">2018-06-28T00:25:46Z</dcterms:created>
  <dcterms:modified xsi:type="dcterms:W3CDTF">2018-09-05T15:00:52Z</dcterms:modified>
</cp:coreProperties>
</file>